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1"/>
  </p:sldMasterIdLst>
  <p:notesMasterIdLst>
    <p:notesMasterId r:id="rId16"/>
  </p:notesMasterIdLst>
  <p:handoutMasterIdLst>
    <p:handoutMasterId r:id="rId17"/>
  </p:handoutMasterIdLst>
  <p:sldIdLst>
    <p:sldId id="4187" r:id="rId2"/>
    <p:sldId id="4141" r:id="rId3"/>
    <p:sldId id="328" r:id="rId4"/>
    <p:sldId id="4173" r:id="rId5"/>
    <p:sldId id="4156" r:id="rId6"/>
    <p:sldId id="4196" r:id="rId7"/>
    <p:sldId id="4160" r:id="rId8"/>
    <p:sldId id="4165" r:id="rId9"/>
    <p:sldId id="4195" r:id="rId10"/>
    <p:sldId id="4148" r:id="rId11"/>
    <p:sldId id="4166" r:id="rId12"/>
    <p:sldId id="4194" r:id="rId13"/>
    <p:sldId id="4178" r:id="rId14"/>
    <p:sldId id="2585" r:id="rId15"/>
  </p:sldIdLst>
  <p:sldSz cx="9144000" cy="5143500" type="screen16x9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9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  <p:cmAuthor id="3" name="Lufti Nurfahmi" initials="LN" lastIdx="1" clrIdx="2">
    <p:extLst>
      <p:ext uri="{19B8F6BF-5375-455C-9EA6-DF929625EA0E}">
        <p15:presenceInfo xmlns:p15="http://schemas.microsoft.com/office/powerpoint/2012/main" userId="7567ae3e089a9e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87"/>
    <a:srgbClr val="000000"/>
    <a:srgbClr val="DAE79B"/>
    <a:srgbClr val="636569"/>
    <a:srgbClr val="626569"/>
    <a:srgbClr val="D8E785"/>
    <a:srgbClr val="D0DB37"/>
    <a:srgbClr val="CDDA03"/>
    <a:srgbClr val="6E7BA0"/>
    <a:srgbClr val="B7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86240"/>
  </p:normalViewPr>
  <p:slideViewPr>
    <p:cSldViewPr snapToGrid="0">
      <p:cViewPr>
        <p:scale>
          <a:sx n="140" d="100"/>
          <a:sy n="140" d="100"/>
        </p:scale>
        <p:origin x="744" y="144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189" Type="http://customschemas.google.com/relationships/presentationmetadata" Target="metadata"/><Relationship Id="rId192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19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19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4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19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>
                <a:latin typeface="Raleway" panose="020B0503030101060003" pitchFamily="34" charset="77"/>
              </a:rPr>
              <a:t>7/12/23</a:t>
            </a:fld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>
                <a:latin typeface="Raleway" panose="020B0503030101060003" pitchFamily="34" charset="77"/>
              </a:rPr>
              <a:t>‹#›</a:t>
            </a:fld>
            <a:endParaRPr lang="en-US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Raleway" panose="020B0503030101060003" pitchFamily="34" charset="77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Raleway" panose="020B0503030101060003" pitchFamily="34" charset="77"/>
        <a:ea typeface="Raleway" panose="020B0503030101060003" pitchFamily="34" charset="7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61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23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781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 you give us a simple explanation of what generative AI is, and how it functions in a chatbot like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ChatGPT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?" (Erika ask Marc)</a:t>
            </a: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Generative AI seems to be a powerful tool. Could you explain how it might be used by applicants to a PA program to write their personal statements and make use of it throughout the application?" (Erika ask Marc)</a:t>
            </a:r>
            <a:r>
              <a:rPr lang="en-US" sz="2400" dirty="0">
                <a:effectLst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8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89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reliable tools that programs can use to detect when  generative AI has been used to write a personal statement?”(Erika ask Marc)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do we care about personal statements in PA school admissions, how are they used, how do admissions committees rely on them?  (Marc ask Erika)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 to add in info about SCOTUS decision.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question of authenticity in personal statements is not a new issue in admissions for PA programs. Could you elaborate on how the advent of generative AI just presents a different facet of this ongoing challenge?"</a:t>
            </a:r>
            <a:r>
              <a:rPr lang="en-US" sz="1400" dirty="0">
                <a:effectLst/>
              </a:rPr>
              <a:t>  (Marc to Erika)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10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290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PAEA doing about this?” (Marc to Erika)</a:t>
            </a:r>
            <a:r>
              <a:rPr lang="en-US" dirty="0">
                <a:effectLst/>
              </a:rPr>
              <a:t>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programs do to ensure the authenticity of personal statements and have a reliable application process?” (Marc to Erika)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07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A1D572-97B4-4DD6-BDDF-E7F866D5F2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8558" y="0"/>
            <a:ext cx="5265443" cy="5143500"/>
          </a:xfrm>
          <a:custGeom>
            <a:avLst/>
            <a:gdLst>
              <a:gd name="connsiteX0" fmla="*/ 7020591 w 7020591"/>
              <a:gd name="connsiteY0" fmla="*/ 0 h 6858000"/>
              <a:gd name="connsiteX1" fmla="*/ 7020591 w 7020591"/>
              <a:gd name="connsiteY1" fmla="*/ 6858000 h 6858000"/>
              <a:gd name="connsiteX2" fmla="*/ 0 w 7020591"/>
              <a:gd name="connsiteY2" fmla="*/ 6858000 h 6858000"/>
              <a:gd name="connsiteX3" fmla="*/ 2291906 w 7020591"/>
              <a:gd name="connsiteY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0591" h="6858000">
                <a:moveTo>
                  <a:pt x="7020591" y="0"/>
                </a:moveTo>
                <a:lnTo>
                  <a:pt x="7020591" y="6858000"/>
                </a:lnTo>
                <a:lnTo>
                  <a:pt x="0" y="6858000"/>
                </a:lnTo>
                <a:lnTo>
                  <a:pt x="2291906" y="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5984" y="1774711"/>
            <a:ext cx="1360714" cy="1593783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0C5970-F1A4-4105-91BC-24056FE15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2107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98DEE82C-8EC4-6562-A44F-F7CCA2BB23B7}"/>
              </a:ext>
            </a:extLst>
          </p:cNvPr>
          <p:cNvSpPr/>
          <p:nvPr userDrawn="1"/>
        </p:nvSpPr>
        <p:spPr>
          <a:xfrm>
            <a:off x="5079475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73FA-D134-BAD8-DE48-C09CA17CD16A}"/>
              </a:ext>
            </a:extLst>
          </p:cNvPr>
          <p:cNvSpPr txBox="1"/>
          <p:nvPr userDrawn="1"/>
        </p:nvSpPr>
        <p:spPr>
          <a:xfrm>
            <a:off x="5095555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B5B6BA9-EE45-9919-3E7B-2F19C2417029}"/>
              </a:ext>
            </a:extLst>
          </p:cNvPr>
          <p:cNvSpPr/>
          <p:nvPr userDrawn="1"/>
        </p:nvSpPr>
        <p:spPr>
          <a:xfrm>
            <a:off x="2730549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941158-6545-FC01-176D-08A7B9571EB9}"/>
              </a:ext>
            </a:extLst>
          </p:cNvPr>
          <p:cNvSpPr txBox="1"/>
          <p:nvPr userDrawn="1"/>
        </p:nvSpPr>
        <p:spPr>
          <a:xfrm>
            <a:off x="2746628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E983F5-143A-065E-DA42-E7EAEA90A4E9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3" name="Title 62">
            <a:extLst>
              <a:ext uri="{FF2B5EF4-FFF2-40B4-BE49-F238E27FC236}">
                <a16:creationId xmlns:a16="http://schemas.microsoft.com/office/drawing/2014/main" id="{BA223B4D-1B9F-3269-D30D-035A87A78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7886700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2095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3026" y="589092"/>
            <a:ext cx="3189128" cy="3735376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E888043D-4C84-8DE5-368B-484341CB7662}"/>
              </a:ext>
            </a:extLst>
          </p:cNvPr>
          <p:cNvSpPr/>
          <p:nvPr userDrawn="1"/>
        </p:nvSpPr>
        <p:spPr>
          <a:xfrm>
            <a:off x="2187381" y="2797444"/>
            <a:ext cx="2871411" cy="1369508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85335-BED2-1C7F-297E-F38B02B0C7BE}"/>
              </a:ext>
            </a:extLst>
          </p:cNvPr>
          <p:cNvSpPr txBox="1"/>
          <p:nvPr userDrawn="1"/>
        </p:nvSpPr>
        <p:spPr>
          <a:xfrm>
            <a:off x="2203460" y="3138472"/>
            <a:ext cx="27744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F1CDF-3F43-1346-D005-E474A42C6B6F}"/>
              </a:ext>
            </a:extLst>
          </p:cNvPr>
          <p:cNvSpPr txBox="1"/>
          <p:nvPr userDrawn="1"/>
        </p:nvSpPr>
        <p:spPr>
          <a:xfrm>
            <a:off x="2203460" y="3360387"/>
            <a:ext cx="27744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01C92-8CBA-807D-FEEB-FF670F03D911}"/>
              </a:ext>
            </a:extLst>
          </p:cNvPr>
          <p:cNvSpPr txBox="1"/>
          <p:nvPr userDrawn="1"/>
        </p:nvSpPr>
        <p:spPr>
          <a:xfrm>
            <a:off x="2203460" y="3622715"/>
            <a:ext cx="27744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84F73-48B3-442F-178F-2B10ED22CEEE}"/>
              </a:ext>
            </a:extLst>
          </p:cNvPr>
          <p:cNvSpPr/>
          <p:nvPr userDrawn="1"/>
        </p:nvSpPr>
        <p:spPr>
          <a:xfrm>
            <a:off x="8734565" y="0"/>
            <a:ext cx="282214" cy="43244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Title 62">
            <a:extLst>
              <a:ext uri="{FF2B5EF4-FFF2-40B4-BE49-F238E27FC236}">
                <a16:creationId xmlns:a16="http://schemas.microsoft.com/office/drawing/2014/main" id="{92005683-971A-A495-55B9-5D7D4482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3457318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92713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6249978-8607-47C9-B9A1-EE0A68EA51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5600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D2E9837-E338-4C43-BDD3-ED2674CEA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3546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25FE878-9D3B-44E6-967F-F5C393F78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573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34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812590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81259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81259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276809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70101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70101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70101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6249978-8607-47C9-B9A1-EE0A68EA51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5600" y="225614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D2E9837-E338-4C43-BDD3-ED2674CEA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3546" y="225614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25FE878-9D3B-44E6-967F-F5C393F78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573" y="225614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4491C-7E43-8CBE-E575-8F01BB1EE0DE}"/>
              </a:ext>
            </a:extLst>
          </p:cNvPr>
          <p:cNvSpPr txBox="1"/>
          <p:nvPr userDrawn="1"/>
        </p:nvSpPr>
        <p:spPr>
          <a:xfrm>
            <a:off x="3916215" y="177660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8E27F-3C38-4392-04AB-58D176EFBE66}"/>
              </a:ext>
            </a:extLst>
          </p:cNvPr>
          <p:cNvSpPr txBox="1"/>
          <p:nvPr userDrawn="1"/>
        </p:nvSpPr>
        <p:spPr>
          <a:xfrm>
            <a:off x="3915506" y="1959327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DF89B-511F-77C2-A11B-EEBF9A22AE87}"/>
              </a:ext>
            </a:extLst>
          </p:cNvPr>
          <p:cNvSpPr txBox="1"/>
          <p:nvPr userDrawn="1"/>
        </p:nvSpPr>
        <p:spPr>
          <a:xfrm>
            <a:off x="3916215" y="3331728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EF3C3-3680-30F7-1A80-C754EDA6378D}"/>
              </a:ext>
            </a:extLst>
          </p:cNvPr>
          <p:cNvSpPr txBox="1"/>
          <p:nvPr userDrawn="1"/>
        </p:nvSpPr>
        <p:spPr>
          <a:xfrm>
            <a:off x="3915506" y="3514454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862F7-00ED-6890-B104-4F6336AFA61B}"/>
              </a:ext>
            </a:extLst>
          </p:cNvPr>
          <p:cNvSpPr txBox="1"/>
          <p:nvPr userDrawn="1"/>
        </p:nvSpPr>
        <p:spPr>
          <a:xfrm>
            <a:off x="5514348" y="177660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4CA96-7027-6492-F4EA-D5D47FBB44AC}"/>
              </a:ext>
            </a:extLst>
          </p:cNvPr>
          <p:cNvSpPr txBox="1"/>
          <p:nvPr userDrawn="1"/>
        </p:nvSpPr>
        <p:spPr>
          <a:xfrm>
            <a:off x="5513639" y="1959327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F7F8A-55D8-210F-4D96-F111E76EA46E}"/>
              </a:ext>
            </a:extLst>
          </p:cNvPr>
          <p:cNvSpPr txBox="1"/>
          <p:nvPr userDrawn="1"/>
        </p:nvSpPr>
        <p:spPr>
          <a:xfrm>
            <a:off x="7111772" y="177660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83A08-6AE4-5CB0-B6EF-0C59D2C35622}"/>
              </a:ext>
            </a:extLst>
          </p:cNvPr>
          <p:cNvSpPr txBox="1"/>
          <p:nvPr userDrawn="1"/>
        </p:nvSpPr>
        <p:spPr>
          <a:xfrm>
            <a:off x="7111063" y="1959327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EDBE2-CA19-1EB7-4A5E-D2B71C0228B0}"/>
              </a:ext>
            </a:extLst>
          </p:cNvPr>
          <p:cNvSpPr txBox="1"/>
          <p:nvPr userDrawn="1"/>
        </p:nvSpPr>
        <p:spPr>
          <a:xfrm>
            <a:off x="5514348" y="3331728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7FB76-FB1B-4B79-5B61-6728DF5F6039}"/>
              </a:ext>
            </a:extLst>
          </p:cNvPr>
          <p:cNvSpPr txBox="1"/>
          <p:nvPr userDrawn="1"/>
        </p:nvSpPr>
        <p:spPr>
          <a:xfrm>
            <a:off x="5513639" y="3514454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6823E-8A22-C000-6848-9B4875721C0E}"/>
              </a:ext>
            </a:extLst>
          </p:cNvPr>
          <p:cNvSpPr txBox="1"/>
          <p:nvPr userDrawn="1"/>
        </p:nvSpPr>
        <p:spPr>
          <a:xfrm>
            <a:off x="7111772" y="3331728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906C6-0AF1-204A-56D7-CAF057BA494C}"/>
              </a:ext>
            </a:extLst>
          </p:cNvPr>
          <p:cNvSpPr txBox="1"/>
          <p:nvPr userDrawn="1"/>
        </p:nvSpPr>
        <p:spPr>
          <a:xfrm>
            <a:off x="7111063" y="3514454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4B28DD70-A707-5D70-5EDF-12054737B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1841664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53127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873146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873146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873146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337365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1559732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1559732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1559732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41221B-70DA-A6B5-151C-78411297C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1902220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52990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915535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915535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915535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379754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2701" y="1045010"/>
            <a:ext cx="1961134" cy="1961134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2950" y="1045010"/>
            <a:ext cx="1961134" cy="1961134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768852-87B1-2A6D-9285-DC150AF5E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1944609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3718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7C447-E2BF-4E56-76CD-35631AF1EE73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78139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EC4E72-A5BB-B25E-F6D8-890C94B70F05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51888-8DA6-2742-21D1-92FE103FE3BE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9D59C44B-CC9A-39E1-4601-80DCF2D2EA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D1895D0-4E38-69AB-407D-FD8BD5806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891F436-3186-DE4D-DE98-F18C8EC76DB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2200476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7CD668-323A-4215-DA27-272021EA0F8D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2984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4B07B44-3902-53AA-3CCD-51362B0C6A2E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090389" y="199622"/>
            <a:ext cx="6053611" cy="418645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A58375F-60CA-34C3-0BFC-7E267E3C35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D1848CE3-03EA-E3FF-BAAB-6272F4539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55C32-337D-941B-623D-F0BD93F7A44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556;g92c1b8851f_1_212">
            <a:extLst>
              <a:ext uri="{FF2B5EF4-FFF2-40B4-BE49-F238E27FC236}">
                <a16:creationId xmlns:a16="http://schemas.microsoft.com/office/drawing/2014/main" id="{5488BB77-2139-1D32-EC50-E0BB8795E42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224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169E39-1E1B-5AB1-065D-2CC5EA68C72D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177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7D7F3F-8698-2031-7EFD-690A51B36F00}"/>
              </a:ext>
            </a:extLst>
          </p:cNvPr>
          <p:cNvSpPr/>
          <p:nvPr userDrawn="1"/>
        </p:nvSpPr>
        <p:spPr>
          <a:xfrm>
            <a:off x="0" y="1"/>
            <a:ext cx="9144000" cy="4578054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83004" y="6981"/>
            <a:ext cx="4974956" cy="513651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B360ED4C-4FD7-6259-B277-84ED890F1F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3714318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069A6D7B-6301-91D4-8725-2627079CC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3714318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1793405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Gradient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A9EF86-D21D-8878-7BE5-6036F8F83C4D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1773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F49AF93-C3A2-C22F-3640-2475533EBC74}"/>
              </a:ext>
            </a:extLst>
          </p:cNvPr>
          <p:cNvSpPr/>
          <p:nvPr userDrawn="1"/>
        </p:nvSpPr>
        <p:spPr>
          <a:xfrm>
            <a:off x="0" y="1"/>
            <a:ext cx="9144000" cy="446905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EA909F-5C76-0372-29DA-5B161ED382B5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99000">
                <a:schemeClr val="tx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14772" y="0"/>
            <a:ext cx="6236208" cy="5143499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D77A304-E343-F8EF-3619-0BE77C4D56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F9B5AACF-A049-A784-4E11-702F481A5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10497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993913"/>
            <a:ext cx="8651946" cy="36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495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Gradient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5888A8-3281-9EC0-F5F1-B6DC3F369AF5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1167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A88A7CB-36AF-2286-E809-F616AFBAC616}"/>
              </a:ext>
            </a:extLst>
          </p:cNvPr>
          <p:cNvSpPr/>
          <p:nvPr userDrawn="1"/>
        </p:nvSpPr>
        <p:spPr>
          <a:xfrm>
            <a:off x="0" y="1"/>
            <a:ext cx="9144000" cy="4623330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99000">
                <a:schemeClr val="tx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4" y="0"/>
            <a:ext cx="4974956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C489468-5A3A-CEAA-C2F6-8B6DFBA21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3714318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CFE5B79-E1C1-16B6-9C8F-03D3456EEE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3714318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14176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Gradient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98E486-7ECD-4345-88A9-528C1BA1EE3B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4801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404E41-A1DE-1318-2E2C-552992BFE0B8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5860-6340-4E61-8EF8-A1A61F77A929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9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F50F77B-CE4F-D5C5-24DE-8968AEED88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768485B2-7417-B73B-B53A-735D7F8297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ADBA3D1-94A8-2D5F-44B8-90120A64B5C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2261107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Gradient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BE5C99-35FD-61FF-80B2-5FE47710D4B8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0562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8ACB73E-5CD2-6BF5-87FC-DF4CC270EDFF}"/>
              </a:ext>
            </a:extLst>
          </p:cNvPr>
          <p:cNvSpPr/>
          <p:nvPr userDrawn="1"/>
        </p:nvSpPr>
        <p:spPr>
          <a:xfrm>
            <a:off x="0" y="-377648"/>
            <a:ext cx="9144000" cy="5476487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1B65F4-5755-81A5-3C5F-A3BBCE5CCB37}"/>
              </a:ext>
            </a:extLst>
          </p:cNvPr>
          <p:cNvSpPr/>
          <p:nvPr userDrawn="1"/>
        </p:nvSpPr>
        <p:spPr>
          <a:xfrm>
            <a:off x="-5215" y="-377648"/>
            <a:ext cx="2913007" cy="552114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9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5501" y="-377648"/>
            <a:ext cx="6236208" cy="55211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D7CBAC3-FF79-225E-6617-F1ED7168D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7917C32-EB0A-70F3-44E7-42C8EB75F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58DFE-AB33-34E7-1249-E1B8F7A223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556;g92c1b8851f_1_212">
            <a:extLst>
              <a:ext uri="{FF2B5EF4-FFF2-40B4-BE49-F238E27FC236}">
                <a16:creationId xmlns:a16="http://schemas.microsoft.com/office/drawing/2014/main" id="{9F71E50A-CD78-290F-CB4C-34C5B83A719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11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Gradient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1AF567-E80E-D1BA-636F-D6DAAC423EBB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82984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8011FFD-E055-0893-C177-5627EC1F277A}"/>
              </a:ext>
            </a:extLst>
          </p:cNvPr>
          <p:cNvSpPr/>
          <p:nvPr userDrawn="1"/>
        </p:nvSpPr>
        <p:spPr>
          <a:xfrm>
            <a:off x="0" y="1"/>
            <a:ext cx="9144000" cy="4623328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9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2" y="0"/>
            <a:ext cx="4974956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DB0B7EE-8D70-82ED-0EF6-E195D605AD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3605317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FBE90D47-2EA6-3AE4-E137-A9A6FA39C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3605317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2098421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Gradient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AED654-99AC-C8D6-9769-5DE201908D28}"/>
              </a:ext>
            </a:extLst>
          </p:cNvPr>
          <p:cNvSpPr/>
          <p:nvPr userDrawn="1"/>
        </p:nvSpPr>
        <p:spPr>
          <a:xfrm>
            <a:off x="-5214" y="0"/>
            <a:ext cx="2932162" cy="51435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F50F77B-CE4F-D5C5-24DE-8968AEED88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768485B2-7417-B73B-B53A-735D7F8297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ADBA3D1-94A8-2D5F-44B8-90120A64B5C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4151918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Gradien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5EBE9B-0F41-4993-AF8D-BB1EABA85C6B}"/>
              </a:ext>
            </a:extLst>
          </p:cNvPr>
          <p:cNvSpPr/>
          <p:nvPr userDrawn="1"/>
        </p:nvSpPr>
        <p:spPr>
          <a:xfrm>
            <a:off x="-5214" y="0"/>
            <a:ext cx="2932162" cy="51435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46104" y="0"/>
            <a:ext cx="6236208" cy="46685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D7CBAC3-FF79-225E-6617-F1ED7168D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7917C32-EB0A-70F3-44E7-42C8EB75F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58DFE-AB33-34E7-1249-E1B8F7A223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556;g92c1b8851f_1_212">
            <a:extLst>
              <a:ext uri="{FF2B5EF4-FFF2-40B4-BE49-F238E27FC236}">
                <a16:creationId xmlns:a16="http://schemas.microsoft.com/office/drawing/2014/main" id="{9F71E50A-CD78-290F-CB4C-34C5B83A719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521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2" y="0"/>
            <a:ext cx="4974956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DB0B7EE-8D70-82ED-0EF6-E195D605AD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FBE90D47-2EA6-3AE4-E137-A9A6FA39C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2124170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accent5"/>
              </a:gs>
              <a:gs pos="99000">
                <a:schemeClr val="accent5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B84DC8-730E-C96D-2A3C-0C8880F228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5A11D21-4E9E-5281-6D05-D62A5FD21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85A73-BCA6-1642-4BD6-E5175E2069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1970371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013E8974-9CC7-D772-1391-5673D17B5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5096668-4E05-62D2-2722-88276FF7D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3C235C-3846-5125-A116-7039EDE6DB3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1646180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1C285663-FDE4-DA4D-A722-1CC5C0A6DDBA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75081" y="487109"/>
            <a:ext cx="2345932" cy="391528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66862" y="487107"/>
            <a:ext cx="2550744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866862" y="2501377"/>
            <a:ext cx="2550744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E21E5-D6FA-B79A-0BCF-80CA345CFBEF}"/>
              </a:ext>
            </a:extLst>
          </p:cNvPr>
          <p:cNvSpPr/>
          <p:nvPr userDrawn="1"/>
        </p:nvSpPr>
        <p:spPr>
          <a:xfrm>
            <a:off x="0" y="0"/>
            <a:ext cx="9144000" cy="290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2594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6443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15F31F-74C9-0564-2369-7D141048E814}"/>
              </a:ext>
            </a:extLst>
          </p:cNvPr>
          <p:cNvCxnSpPr>
            <a:cxnSpLocks/>
            <a:endCxn id="7" idx="1"/>
          </p:cNvCxnSpPr>
          <p:nvPr userDrawn="1"/>
        </p:nvCxnSpPr>
        <p:spPr>
          <a:xfrm>
            <a:off x="103031" y="4752304"/>
            <a:ext cx="7835984" cy="1546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462E23A-E5F6-79A1-8D4B-981A5E3A1169}"/>
              </a:ext>
            </a:extLst>
          </p:cNvPr>
          <p:cNvSpPr/>
          <p:nvPr userDrawn="1"/>
        </p:nvSpPr>
        <p:spPr>
          <a:xfrm>
            <a:off x="0" y="0"/>
            <a:ext cx="9144000" cy="4799575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3C4C4-BE29-C0F5-09F9-40C957382EE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6FBD3-9742-2EFF-F4BA-94B95694796C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556;g92c1b8851f_1_212">
            <a:extLst>
              <a:ext uri="{FF2B5EF4-FFF2-40B4-BE49-F238E27FC236}">
                <a16:creationId xmlns:a16="http://schemas.microsoft.com/office/drawing/2014/main" id="{A6850197-FF05-1399-6254-3AC00126B5BC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bg1">
                  <a:lumMod val="65000"/>
                </a:schemeClr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7;g92c1b8851f_1_212">
            <a:extLst>
              <a:ext uri="{FF2B5EF4-FFF2-40B4-BE49-F238E27FC236}">
                <a16:creationId xmlns:a16="http://schemas.microsoft.com/office/drawing/2014/main" id="{7C7877A0-8EA2-DD9A-9010-BF94B39928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8862" y="562637"/>
            <a:ext cx="397109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376;g92c1b8851f_1_40">
            <a:extLst>
              <a:ext uri="{FF2B5EF4-FFF2-40B4-BE49-F238E27FC236}">
                <a16:creationId xmlns:a16="http://schemas.microsoft.com/office/drawing/2014/main" id="{B1A1236A-B505-5EDD-BBC3-E87E357D3AB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48862" y="1461650"/>
            <a:ext cx="397109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D798BB-B0AF-C5DD-587F-BA04CB7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39015" y="4472515"/>
            <a:ext cx="1028074" cy="5905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9237BF4-7DC2-9A6D-ED83-95A1F1C83418}"/>
              </a:ext>
            </a:extLst>
          </p:cNvPr>
          <p:cNvSpPr/>
          <p:nvPr userDrawn="1"/>
        </p:nvSpPr>
        <p:spPr>
          <a:xfrm>
            <a:off x="0" y="0"/>
            <a:ext cx="9144000" cy="2906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3728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74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1388407-14E6-455B-B197-838B7A6AAF2B}"/>
              </a:ext>
            </a:extLst>
          </p:cNvPr>
          <p:cNvSpPr/>
          <p:nvPr userDrawn="1"/>
        </p:nvSpPr>
        <p:spPr>
          <a:xfrm>
            <a:off x="745860" y="0"/>
            <a:ext cx="3929063" cy="5143500"/>
          </a:xfrm>
          <a:custGeom>
            <a:avLst/>
            <a:gdLst>
              <a:gd name="connsiteX0" fmla="*/ 0 w 5238750"/>
              <a:gd name="connsiteY0" fmla="*/ 0 h 6858000"/>
              <a:gd name="connsiteX1" fmla="*/ 5238750 w 5238750"/>
              <a:gd name="connsiteY1" fmla="*/ 0 h 6858000"/>
              <a:gd name="connsiteX2" fmla="*/ 3528535 w 5238750"/>
              <a:gd name="connsiteY2" fmla="*/ 6857999 h 6858000"/>
              <a:gd name="connsiteX3" fmla="*/ 0 w 5238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6858000">
                <a:moveTo>
                  <a:pt x="0" y="0"/>
                </a:moveTo>
                <a:lnTo>
                  <a:pt x="5238750" y="0"/>
                </a:lnTo>
                <a:lnTo>
                  <a:pt x="3528535" y="6857999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b="0" i="0">
              <a:latin typeface="Raleway" panose="020B0503030101060003" pitchFamily="34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BC9DEA-FAD6-44C9-9612-5924C8917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29063" cy="5143500"/>
          </a:xfrm>
          <a:custGeom>
            <a:avLst/>
            <a:gdLst>
              <a:gd name="connsiteX0" fmla="*/ 0 w 5238750"/>
              <a:gd name="connsiteY0" fmla="*/ 0 h 6858000"/>
              <a:gd name="connsiteX1" fmla="*/ 5238750 w 5238750"/>
              <a:gd name="connsiteY1" fmla="*/ 0 h 6858000"/>
              <a:gd name="connsiteX2" fmla="*/ 3528535 w 5238750"/>
              <a:gd name="connsiteY2" fmla="*/ 6857999 h 6858000"/>
              <a:gd name="connsiteX3" fmla="*/ 0 w 5238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6858000">
                <a:moveTo>
                  <a:pt x="0" y="0"/>
                </a:moveTo>
                <a:lnTo>
                  <a:pt x="5238750" y="0"/>
                </a:lnTo>
                <a:lnTo>
                  <a:pt x="3528535" y="6857999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D083E4-DC61-1E77-6C04-B008E6CD08A9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556;g92c1b8851f_1_212">
            <a:extLst>
              <a:ext uri="{FF2B5EF4-FFF2-40B4-BE49-F238E27FC236}">
                <a16:creationId xmlns:a16="http://schemas.microsoft.com/office/drawing/2014/main" id="{328A036B-4449-B633-383B-28FAD9768BC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B6D6723-C076-9EF7-7A26-4007D05F20B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011281" y="1540476"/>
            <a:ext cx="3386859" cy="271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1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9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4C1E219-3930-FC9A-EBCF-69DAD80F56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1309" y="901107"/>
            <a:ext cx="3386831" cy="395287"/>
          </a:xfrm>
          <a:prstGeom prst="rect">
            <a:avLst/>
          </a:prstGeom>
        </p:spPr>
        <p:txBody>
          <a:bodyPr/>
          <a:lstStyle>
            <a:lvl1pPr algn="l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56104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E24DF814-A188-8952-3189-9E88DD4AFF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10341" y="511749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8742C35B-8E38-C31A-FE53-635977020BB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410341" y="1410762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8723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034E16EB-F7D4-A9EB-0EE8-4DEA6C7E81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17775" y="482012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DD8719E1-49FC-E26E-8E2B-41A284A3E6E6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417775" y="1381025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2754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5CCC9441-9AC3-E0C4-E475-EA34E46AC0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DF302915-6258-B688-6796-C3EEC4CA705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395473" y="1361282"/>
            <a:ext cx="5472350" cy="28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983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5F0AAAC1-B87C-923F-D5A1-CB5E530C4E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C22AA5D7-0E2B-42D5-DCC0-1CFB147AC6E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395473" y="1633786"/>
            <a:ext cx="5472350" cy="277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6090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C8941-5A09-92D1-7020-BF21CD26D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7" name="Google Shape;540;g92c1b8851f_1_200">
            <a:extLst>
              <a:ext uri="{FF2B5EF4-FFF2-40B4-BE49-F238E27FC236}">
                <a16:creationId xmlns:a16="http://schemas.microsoft.com/office/drawing/2014/main" id="{6D765E25-D3EB-D2A3-8313-81CC5624C321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A6F4E-552F-6273-B662-2390BA569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16137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4865E-B6EE-879F-8D0B-7B5B7C215484}"/>
              </a:ext>
            </a:extLst>
          </p:cNvPr>
          <p:cNvSpPr/>
          <p:nvPr userDrawn="1"/>
        </p:nvSpPr>
        <p:spPr>
          <a:xfrm>
            <a:off x="5516136" y="0"/>
            <a:ext cx="3627863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11080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C8941-5A09-92D1-7020-BF21CD26D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7" name="Google Shape;540;g92c1b8851f_1_200">
            <a:extLst>
              <a:ext uri="{FF2B5EF4-FFF2-40B4-BE49-F238E27FC236}">
                <a16:creationId xmlns:a16="http://schemas.microsoft.com/office/drawing/2014/main" id="{6D765E25-D3EB-D2A3-8313-81CC5624C321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A6F4E-552F-6273-B662-2390BA569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16137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4865E-B6EE-879F-8D0B-7B5B7C215484}"/>
              </a:ext>
            </a:extLst>
          </p:cNvPr>
          <p:cNvSpPr/>
          <p:nvPr userDrawn="1"/>
        </p:nvSpPr>
        <p:spPr>
          <a:xfrm>
            <a:off x="5516136" y="0"/>
            <a:ext cx="3627863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16930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C8941-5A09-92D1-7020-BF21CD26D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7" name="Google Shape;540;g92c1b8851f_1_200">
            <a:extLst>
              <a:ext uri="{FF2B5EF4-FFF2-40B4-BE49-F238E27FC236}">
                <a16:creationId xmlns:a16="http://schemas.microsoft.com/office/drawing/2014/main" id="{6D765E25-D3EB-D2A3-8313-81CC5624C321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A6F4E-552F-6273-B662-2390BA569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16137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4865E-B6EE-879F-8D0B-7B5B7C215484}"/>
              </a:ext>
            </a:extLst>
          </p:cNvPr>
          <p:cNvSpPr/>
          <p:nvPr userDrawn="1"/>
        </p:nvSpPr>
        <p:spPr>
          <a:xfrm>
            <a:off x="5516136" y="0"/>
            <a:ext cx="3627863" cy="514350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17994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5173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gradFill>
          <a:gsLst>
            <a:gs pos="7000">
              <a:schemeClr val="bg2"/>
            </a:gs>
            <a:gs pos="99000">
              <a:schemeClr val="accent1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99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297033" y="109349"/>
            <a:ext cx="1740379" cy="9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9D3CAC-0B8A-84AD-1D00-42E1AE3F3B4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9807EF-79BE-BE8B-4C3F-E6FDE6449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A18ED-B359-B315-17DF-9EF2AC8F6DEB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BCFBA8-1F8E-0B8D-F969-DB05599798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0450" y="2906713"/>
            <a:ext cx="4483100" cy="1033385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Q&amp;A</a:t>
            </a:r>
            <a:endParaRPr lang="en-L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5E2108-0866-F2EF-F6F3-3C727900E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12264" y="4041978"/>
            <a:ext cx="1740379" cy="9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5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6FBCCC-1B30-465A-B5B1-3F1716FA35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488" y="728662"/>
            <a:ext cx="5343525" cy="3757613"/>
          </a:xfrm>
          <a:custGeom>
            <a:avLst/>
            <a:gdLst>
              <a:gd name="connsiteX0" fmla="*/ 304868 w 7124700"/>
              <a:gd name="connsiteY0" fmla="*/ 0 h 5010150"/>
              <a:gd name="connsiteX1" fmla="*/ 6819832 w 7124700"/>
              <a:gd name="connsiteY1" fmla="*/ 0 h 5010150"/>
              <a:gd name="connsiteX2" fmla="*/ 7124700 w 7124700"/>
              <a:gd name="connsiteY2" fmla="*/ 304868 h 5010150"/>
              <a:gd name="connsiteX3" fmla="*/ 7124700 w 7124700"/>
              <a:gd name="connsiteY3" fmla="*/ 4705282 h 5010150"/>
              <a:gd name="connsiteX4" fmla="*/ 6819832 w 7124700"/>
              <a:gd name="connsiteY4" fmla="*/ 5010150 h 5010150"/>
              <a:gd name="connsiteX5" fmla="*/ 304868 w 7124700"/>
              <a:gd name="connsiteY5" fmla="*/ 5010150 h 5010150"/>
              <a:gd name="connsiteX6" fmla="*/ 0 w 7124700"/>
              <a:gd name="connsiteY6" fmla="*/ 4705282 h 5010150"/>
              <a:gd name="connsiteX7" fmla="*/ 0 w 7124700"/>
              <a:gd name="connsiteY7" fmla="*/ 304868 h 5010150"/>
              <a:gd name="connsiteX8" fmla="*/ 304868 w 7124700"/>
              <a:gd name="connsiteY8" fmla="*/ 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4700" h="5010150">
                <a:moveTo>
                  <a:pt x="304868" y="0"/>
                </a:moveTo>
                <a:lnTo>
                  <a:pt x="6819832" y="0"/>
                </a:lnTo>
                <a:cubicBezTo>
                  <a:pt x="6988206" y="0"/>
                  <a:pt x="7124700" y="136494"/>
                  <a:pt x="7124700" y="304868"/>
                </a:cubicBezTo>
                <a:lnTo>
                  <a:pt x="7124700" y="4705282"/>
                </a:lnTo>
                <a:cubicBezTo>
                  <a:pt x="7124700" y="4873656"/>
                  <a:pt x="6988206" y="5010150"/>
                  <a:pt x="6819832" y="5010150"/>
                </a:cubicBezTo>
                <a:lnTo>
                  <a:pt x="304868" y="5010150"/>
                </a:lnTo>
                <a:cubicBezTo>
                  <a:pt x="136494" y="5010150"/>
                  <a:pt x="0" y="4873656"/>
                  <a:pt x="0" y="4705282"/>
                </a:cubicBezTo>
                <a:lnTo>
                  <a:pt x="0" y="304868"/>
                </a:lnTo>
                <a:cubicBezTo>
                  <a:pt x="0" y="136494"/>
                  <a:pt x="136494" y="0"/>
                  <a:pt x="30486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C83406AB-2967-9636-2B3C-BF8935B1C5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43961" y="734773"/>
            <a:ext cx="28238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D7D905BC-53EE-CB90-8772-88EFC7EFFD9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6043961" y="1344350"/>
            <a:ext cx="2823862" cy="306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6826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9559900-A50C-83DD-498A-1CCE921896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9151" y="442061"/>
            <a:ext cx="3657738" cy="4014882"/>
          </a:xfrm>
          <a:custGeom>
            <a:avLst/>
            <a:gdLst>
              <a:gd name="connsiteX0" fmla="*/ 304868 w 7124700"/>
              <a:gd name="connsiteY0" fmla="*/ 0 h 5010150"/>
              <a:gd name="connsiteX1" fmla="*/ 6819832 w 7124700"/>
              <a:gd name="connsiteY1" fmla="*/ 0 h 5010150"/>
              <a:gd name="connsiteX2" fmla="*/ 7124700 w 7124700"/>
              <a:gd name="connsiteY2" fmla="*/ 304868 h 5010150"/>
              <a:gd name="connsiteX3" fmla="*/ 7124700 w 7124700"/>
              <a:gd name="connsiteY3" fmla="*/ 4705282 h 5010150"/>
              <a:gd name="connsiteX4" fmla="*/ 6819832 w 7124700"/>
              <a:gd name="connsiteY4" fmla="*/ 5010150 h 5010150"/>
              <a:gd name="connsiteX5" fmla="*/ 304868 w 7124700"/>
              <a:gd name="connsiteY5" fmla="*/ 5010150 h 5010150"/>
              <a:gd name="connsiteX6" fmla="*/ 0 w 7124700"/>
              <a:gd name="connsiteY6" fmla="*/ 4705282 h 5010150"/>
              <a:gd name="connsiteX7" fmla="*/ 0 w 7124700"/>
              <a:gd name="connsiteY7" fmla="*/ 304868 h 5010150"/>
              <a:gd name="connsiteX8" fmla="*/ 304868 w 7124700"/>
              <a:gd name="connsiteY8" fmla="*/ 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24700" h="5010150">
                <a:moveTo>
                  <a:pt x="304868" y="0"/>
                </a:moveTo>
                <a:lnTo>
                  <a:pt x="6819832" y="0"/>
                </a:lnTo>
                <a:cubicBezTo>
                  <a:pt x="6988206" y="0"/>
                  <a:pt x="7124700" y="136494"/>
                  <a:pt x="7124700" y="304868"/>
                </a:cubicBezTo>
                <a:lnTo>
                  <a:pt x="7124700" y="4705282"/>
                </a:lnTo>
                <a:cubicBezTo>
                  <a:pt x="7124700" y="4873656"/>
                  <a:pt x="6988206" y="5010150"/>
                  <a:pt x="6819832" y="5010150"/>
                </a:cubicBezTo>
                <a:lnTo>
                  <a:pt x="304868" y="5010150"/>
                </a:lnTo>
                <a:cubicBezTo>
                  <a:pt x="136494" y="5010150"/>
                  <a:pt x="0" y="4873656"/>
                  <a:pt x="0" y="4705282"/>
                </a:cubicBezTo>
                <a:lnTo>
                  <a:pt x="0" y="304868"/>
                </a:lnTo>
                <a:cubicBezTo>
                  <a:pt x="0" y="136494"/>
                  <a:pt x="136494" y="0"/>
                  <a:pt x="304868" y="0"/>
                </a:cubicBezTo>
                <a:close/>
              </a:path>
            </a:pathLst>
          </a:custGeom>
        </p:spPr>
      </p:sp>
      <p:sp>
        <p:nvSpPr>
          <p:cNvPr id="3" name="Google Shape;547;g92c1b8851f_1_212">
            <a:extLst>
              <a:ext uri="{FF2B5EF4-FFF2-40B4-BE49-F238E27FC236}">
                <a16:creationId xmlns:a16="http://schemas.microsoft.com/office/drawing/2014/main" id="{A5494726-80D6-229D-5A67-6D60DBF2A3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7111" y="643150"/>
            <a:ext cx="415488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376;g92c1b8851f_1_40">
            <a:extLst>
              <a:ext uri="{FF2B5EF4-FFF2-40B4-BE49-F238E27FC236}">
                <a16:creationId xmlns:a16="http://schemas.microsoft.com/office/drawing/2014/main" id="{B5D68DA0-5D5A-62AD-C127-CC8F6292ADB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17111" y="1390273"/>
            <a:ext cx="4154889" cy="30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CD8CB-BCA2-359C-3C39-86113CC78761}"/>
              </a:ext>
            </a:extLst>
          </p:cNvPr>
          <p:cNvSpPr/>
          <p:nvPr userDrawn="1"/>
        </p:nvSpPr>
        <p:spPr>
          <a:xfrm>
            <a:off x="0" y="0"/>
            <a:ext cx="9144000" cy="290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25708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02103C-A194-4040-9CBA-698299365D63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6E9EB08-D70D-C6C7-2BD4-8F893E0B649B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463912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39CF6-0A33-8E96-81AE-2386DE4E82D2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Google Shape;540;g92c1b8851f_1_200">
            <a:extLst>
              <a:ext uri="{FF2B5EF4-FFF2-40B4-BE49-F238E27FC236}">
                <a16:creationId xmlns:a16="http://schemas.microsoft.com/office/drawing/2014/main" id="{B3D795D7-F90B-C31F-B6F4-67CCD08EEEFE}"/>
              </a:ext>
            </a:extLst>
          </p:cNvPr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30A52A-1381-4C7B-8D25-8BAA25168E5C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B2AB3191-BB65-AEB5-3246-6979A0E66426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bg1">
                  <a:lumMod val="65000"/>
                </a:schemeClr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146358-89B8-911D-27BF-B75A36C6A0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FE02D2-0A50-E266-6201-55084429E17F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C256627-3566-0ED7-CEB2-9ABCDDAFF771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A9EA1-6F06-A623-4C80-D36C3049057D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Google Shape;540;g92c1b8851f_1_200">
            <a:extLst>
              <a:ext uri="{FF2B5EF4-FFF2-40B4-BE49-F238E27FC236}">
                <a16:creationId xmlns:a16="http://schemas.microsoft.com/office/drawing/2014/main" id="{323A80C2-C718-4FB5-D025-29BA1A3CE0ED}"/>
              </a:ext>
            </a:extLst>
          </p:cNvPr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76EF9-54E8-DAA0-8B7C-0FF7E3FF0099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82554-A464-7D62-51CB-BB9222E87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7E81DE-AACC-AC54-9F65-78724D882944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A179A23-85CE-712B-FD1E-B4EEF7C697B7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1"/>
            <a:ext cx="9144000" cy="470502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b="0" i="0" dirty="0">
                <a:latin typeface="Raleway" panose="020B0503030101060003" pitchFamily="34" charset="77"/>
              </a:defRPr>
            </a:lvl1pPr>
          </a:lstStyle>
          <a:p>
            <a:pPr marL="0" lvl="0" indent="0" algn="ctr">
              <a:buNone/>
            </a:pPr>
            <a:r>
              <a:rPr lang="en-US"/>
              <a:t>University Image</a:t>
            </a: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47EAB-55BE-86E3-513F-CB09EA93E0D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DE4FD-0EAD-1F3A-D796-35C146A5D32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1088;g92c1b8851f_1_419">
            <a:extLst>
              <a:ext uri="{FF2B5EF4-FFF2-40B4-BE49-F238E27FC236}">
                <a16:creationId xmlns:a16="http://schemas.microsoft.com/office/drawing/2014/main" id="{0E65BCC5-6FBA-9A01-835A-D462F8C46651}"/>
              </a:ext>
            </a:extLst>
          </p:cNvPr>
          <p:cNvSpPr/>
          <p:nvPr userDrawn="1"/>
        </p:nvSpPr>
        <p:spPr>
          <a:xfrm>
            <a:off x="6324600" y="3"/>
            <a:ext cx="2819400" cy="4705028"/>
          </a:xfrm>
          <a:prstGeom prst="rect">
            <a:avLst/>
          </a:prstGeom>
          <a:gradFill>
            <a:gsLst>
              <a:gs pos="0">
                <a:schemeClr val="accent1">
                  <a:alpha val="54496"/>
                </a:schemeClr>
              </a:gs>
              <a:gs pos="98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Raleway" panose="020B0503030101060003" pitchFamily="34" charset="77"/>
              <a:ea typeface="+mn-ea"/>
              <a:cs typeface="+mn-cs"/>
              <a:sym typeface="Calibri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 b="0" i="0">
                <a:latin typeface="Raleway" panose="020B0503030101060003" pitchFamily="34" charset="77"/>
              </a:defRPr>
            </a:lvl1pPr>
          </a:lstStyle>
          <a:p>
            <a:r>
              <a:rPr lang="en-US"/>
              <a:t>Click to add presenter photo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7871D3E-8A0E-08B3-DE8E-CAF3184199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79645" y="584619"/>
            <a:ext cx="1391842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DE104D4D-5825-C42F-E8EC-90F32343F60F}"/>
              </a:ext>
            </a:extLst>
          </p:cNvPr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95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8027" y="1774711"/>
            <a:ext cx="1360714" cy="1593783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BB02471-A0FA-46E7-BAA8-832D0F8F3A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4119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0C5970-F1A4-4105-91BC-24056FE15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7947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031CD3FD-C8C9-4FA9-875D-81B0F0FF66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30291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BB22D0A4-1530-CDAE-097E-90DC05A0744A}"/>
              </a:ext>
            </a:extLst>
          </p:cNvPr>
          <p:cNvSpPr/>
          <p:nvPr userDrawn="1"/>
        </p:nvSpPr>
        <p:spPr>
          <a:xfrm>
            <a:off x="4987831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8D9286-B26A-F1A9-AB75-47B5E88DEC96}"/>
              </a:ext>
            </a:extLst>
          </p:cNvPr>
          <p:cNvSpPr txBox="1"/>
          <p:nvPr userDrawn="1"/>
        </p:nvSpPr>
        <p:spPr>
          <a:xfrm>
            <a:off x="5003910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98DEE82C-8EC4-6562-A44F-F7CCA2BB23B7}"/>
              </a:ext>
            </a:extLst>
          </p:cNvPr>
          <p:cNvSpPr/>
          <p:nvPr userDrawn="1"/>
        </p:nvSpPr>
        <p:spPr>
          <a:xfrm>
            <a:off x="2985315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73FA-D134-BAD8-DE48-C09CA17CD16A}"/>
              </a:ext>
            </a:extLst>
          </p:cNvPr>
          <p:cNvSpPr txBox="1"/>
          <p:nvPr userDrawn="1"/>
        </p:nvSpPr>
        <p:spPr>
          <a:xfrm>
            <a:off x="3001395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B5B6BA9-EE45-9919-3E7B-2F19C2417029}"/>
              </a:ext>
            </a:extLst>
          </p:cNvPr>
          <p:cNvSpPr/>
          <p:nvPr userDrawn="1"/>
        </p:nvSpPr>
        <p:spPr>
          <a:xfrm>
            <a:off x="1062592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941158-6545-FC01-176D-08A7B9571EB9}"/>
              </a:ext>
            </a:extLst>
          </p:cNvPr>
          <p:cNvSpPr txBox="1"/>
          <p:nvPr userDrawn="1"/>
        </p:nvSpPr>
        <p:spPr>
          <a:xfrm>
            <a:off x="1078671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8" name="Rectangle: Rounded Corners 49">
            <a:extLst>
              <a:ext uri="{FF2B5EF4-FFF2-40B4-BE49-F238E27FC236}">
                <a16:creationId xmlns:a16="http://schemas.microsoft.com/office/drawing/2014/main" id="{F562C3D6-F597-D569-C9C6-A4B2C02C9D06}"/>
              </a:ext>
            </a:extLst>
          </p:cNvPr>
          <p:cNvSpPr/>
          <p:nvPr userDrawn="1"/>
        </p:nvSpPr>
        <p:spPr>
          <a:xfrm>
            <a:off x="6996479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4CFE26-2D5D-C405-77CC-A30EF910CD79}"/>
              </a:ext>
            </a:extLst>
          </p:cNvPr>
          <p:cNvSpPr txBox="1"/>
          <p:nvPr userDrawn="1"/>
        </p:nvSpPr>
        <p:spPr>
          <a:xfrm>
            <a:off x="7012558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6E306-1B5C-512E-4CF8-488990A9FA9D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3" name="Title 62">
            <a:extLst>
              <a:ext uri="{FF2B5EF4-FFF2-40B4-BE49-F238E27FC236}">
                <a16:creationId xmlns:a16="http://schemas.microsoft.com/office/drawing/2014/main" id="{D48DEDCF-3489-FF50-97B9-894D793E31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7886700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6078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5520" y="1774711"/>
            <a:ext cx="1360714" cy="1593783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BB02471-A0FA-46E7-BAA8-832D0F8F3A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7766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0C5970-F1A4-4105-91BC-24056FE15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1643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BB22D0A4-1530-CDAE-097E-90DC05A0744A}"/>
              </a:ext>
            </a:extLst>
          </p:cNvPr>
          <p:cNvSpPr/>
          <p:nvPr userDrawn="1"/>
        </p:nvSpPr>
        <p:spPr>
          <a:xfrm>
            <a:off x="6321478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8D9286-B26A-F1A9-AB75-47B5E88DEC96}"/>
              </a:ext>
            </a:extLst>
          </p:cNvPr>
          <p:cNvSpPr txBox="1"/>
          <p:nvPr userDrawn="1"/>
        </p:nvSpPr>
        <p:spPr>
          <a:xfrm>
            <a:off x="6337557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98DEE82C-8EC4-6562-A44F-F7CCA2BB23B7}"/>
              </a:ext>
            </a:extLst>
          </p:cNvPr>
          <p:cNvSpPr/>
          <p:nvPr userDrawn="1"/>
        </p:nvSpPr>
        <p:spPr>
          <a:xfrm>
            <a:off x="3959011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73FA-D134-BAD8-DE48-C09CA17CD16A}"/>
              </a:ext>
            </a:extLst>
          </p:cNvPr>
          <p:cNvSpPr txBox="1"/>
          <p:nvPr userDrawn="1"/>
        </p:nvSpPr>
        <p:spPr>
          <a:xfrm>
            <a:off x="3975091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B5B6BA9-EE45-9919-3E7B-2F19C2417029}"/>
              </a:ext>
            </a:extLst>
          </p:cNvPr>
          <p:cNvSpPr/>
          <p:nvPr userDrawn="1"/>
        </p:nvSpPr>
        <p:spPr>
          <a:xfrm>
            <a:off x="1610085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941158-6545-FC01-176D-08A7B9571EB9}"/>
              </a:ext>
            </a:extLst>
          </p:cNvPr>
          <p:cNvSpPr txBox="1"/>
          <p:nvPr userDrawn="1"/>
        </p:nvSpPr>
        <p:spPr>
          <a:xfrm>
            <a:off x="1626164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E0C99-7C95-7B0E-93D6-9409732BDE58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6" name="Title 62">
            <a:extLst>
              <a:ext uri="{FF2B5EF4-FFF2-40B4-BE49-F238E27FC236}">
                <a16:creationId xmlns:a16="http://schemas.microsoft.com/office/drawing/2014/main" id="{C0999643-A754-EDAD-A782-BC059441A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7886700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5156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Google Shape;540;g92c1b8851f_1_200">
            <a:extLst>
              <a:ext uri="{FF2B5EF4-FFF2-40B4-BE49-F238E27FC236}">
                <a16:creationId xmlns:a16="http://schemas.microsoft.com/office/drawing/2014/main" id="{DBD83130-43E5-7C2F-B93D-579B3F736ECC}"/>
              </a:ext>
            </a:extLst>
          </p:cNvPr>
          <p:cNvPicPr preferRelativeResize="0"/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5D953-3123-AE20-8FE6-1FB2A672F5E8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56;g92c1b8851f_1_212">
            <a:extLst>
              <a:ext uri="{FF2B5EF4-FFF2-40B4-BE49-F238E27FC236}">
                <a16:creationId xmlns:a16="http://schemas.microsoft.com/office/drawing/2014/main" id="{E928B192-0EE6-4FE4-001F-D0B916DB18A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bg1">
                  <a:lumMod val="65000"/>
                </a:schemeClr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C74FB7-E571-D450-EF6E-17800B4FDB3B}"/>
              </a:ext>
            </a:extLst>
          </p:cNvPr>
          <p:cNvCxnSpPr>
            <a:cxnSpLocks/>
          </p:cNvCxnSpPr>
          <p:nvPr userDrawn="1"/>
        </p:nvCxnSpPr>
        <p:spPr>
          <a:xfrm>
            <a:off x="103031" y="4752304"/>
            <a:ext cx="77329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ECB6012-791C-7290-A71A-9CCE39BFF59B}"/>
              </a:ext>
            </a:extLst>
          </p:cNvPr>
          <p:cNvSpPr/>
          <p:nvPr userDrawn="1"/>
        </p:nvSpPr>
        <p:spPr>
          <a:xfrm>
            <a:off x="0" y="1"/>
            <a:ext cx="9144000" cy="4845249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1BB1C-75FE-E80F-FF16-9E625D72A31E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rcRect/>
          <a:stretch/>
        </p:blipFill>
        <p:spPr>
          <a:xfrm>
            <a:off x="7939015" y="4472515"/>
            <a:ext cx="1028074" cy="59050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29" r:id="rId1"/>
    <p:sldLayoutId id="2147483850" r:id="rId2"/>
    <p:sldLayoutId id="2147483772" r:id="rId3"/>
    <p:sldLayoutId id="2147483852" r:id="rId4"/>
    <p:sldLayoutId id="2147483869" r:id="rId5"/>
    <p:sldLayoutId id="2147483870" r:id="rId6"/>
    <p:sldLayoutId id="2147483780" r:id="rId7"/>
    <p:sldLayoutId id="2147483961" r:id="rId8"/>
    <p:sldLayoutId id="2147483962" r:id="rId9"/>
    <p:sldLayoutId id="2147483963" r:id="rId10"/>
    <p:sldLayoutId id="2147483964" r:id="rId11"/>
    <p:sldLayoutId id="2147483957" r:id="rId12"/>
    <p:sldLayoutId id="2147483965" r:id="rId13"/>
    <p:sldLayoutId id="2147483966" r:id="rId14"/>
    <p:sldLayoutId id="2147483967" r:id="rId15"/>
    <p:sldLayoutId id="2147483912" r:id="rId16"/>
    <p:sldLayoutId id="2147483793" r:id="rId17"/>
    <p:sldLayoutId id="2147483900" r:id="rId18"/>
    <p:sldLayoutId id="2147483901" r:id="rId19"/>
    <p:sldLayoutId id="2147483902" r:id="rId20"/>
    <p:sldLayoutId id="2147483914" r:id="rId21"/>
    <p:sldLayoutId id="2147483903" r:id="rId22"/>
    <p:sldLayoutId id="2147483904" r:id="rId23"/>
    <p:sldLayoutId id="2147483958" r:id="rId24"/>
    <p:sldLayoutId id="2147483959" r:id="rId25"/>
    <p:sldLayoutId id="2147483960" r:id="rId26"/>
    <p:sldLayoutId id="2147483915" r:id="rId27"/>
    <p:sldLayoutId id="2147483913" r:id="rId28"/>
    <p:sldLayoutId id="2147483791" r:id="rId29"/>
    <p:sldLayoutId id="2147483886" r:id="rId30"/>
    <p:sldLayoutId id="2147483972" r:id="rId31"/>
    <p:sldLayoutId id="2147483930" r:id="rId32"/>
    <p:sldLayoutId id="2147483933" r:id="rId33"/>
    <p:sldLayoutId id="2147483968" r:id="rId34"/>
    <p:sldLayoutId id="2147483969" r:id="rId35"/>
    <p:sldLayoutId id="2147483970" r:id="rId36"/>
    <p:sldLayoutId id="2147483896" r:id="rId37"/>
    <p:sldLayoutId id="2147483973" r:id="rId38"/>
    <p:sldLayoutId id="2147483974" r:id="rId39"/>
    <p:sldLayoutId id="2147483794" r:id="rId40"/>
    <p:sldLayoutId id="2147483971" r:id="rId41"/>
    <p:sldLayoutId id="2147483975" r:id="rId42"/>
    <p:sldLayoutId id="2147483976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A574E0-C06B-9CDA-0231-C0E34A4A680E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ED0037-4FDE-A55C-B3D5-8F7BE12C01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7734-3D3F-571F-0A16-93AB4ACB3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18" b="8088"/>
          <a:stretch/>
        </p:blipFill>
        <p:spPr>
          <a:xfrm>
            <a:off x="-12989" y="0"/>
            <a:ext cx="9185563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66C83-1119-723D-92D2-5CDA709FE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79324" y="349401"/>
            <a:ext cx="4023805" cy="23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6E6BEF-D05F-668F-CDBF-7934EF3D3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" b="7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36681-05B0-9E07-E874-BE796AA70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9190" y="1883349"/>
            <a:ext cx="5472350" cy="949061"/>
          </a:xfrm>
        </p:spPr>
        <p:txBody>
          <a:bodyPr/>
          <a:lstStyle/>
          <a:p>
            <a:r>
              <a:rPr lang="en-US" dirty="0"/>
              <a:t>Generative AI and the Impact on Personal Statements</a:t>
            </a:r>
            <a:endParaRPr lang="en-L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6B7A9-C066-08A7-A0E8-806383BCA510}"/>
              </a:ext>
            </a:extLst>
          </p:cNvPr>
          <p:cNvSpPr/>
          <p:nvPr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274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C40BCC-E15D-0960-1D03-B6680CB53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8963" y="2374428"/>
            <a:ext cx="5472350" cy="394643"/>
          </a:xfrm>
        </p:spPr>
        <p:txBody>
          <a:bodyPr/>
          <a:lstStyle/>
          <a:p>
            <a:pPr algn="ctr"/>
            <a:r>
              <a:rPr lang="en-US" dirty="0"/>
              <a:t>Ensuring Integrity in the Admissions Process</a:t>
            </a:r>
            <a:endParaRPr lang="en-L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D7BD4-8E2B-45F2-9480-B848E6744D33}"/>
              </a:ext>
            </a:extLst>
          </p:cNvPr>
          <p:cNvSpPr/>
          <p:nvPr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pic>
        <p:nvPicPr>
          <p:cNvPr id="2" name="Picture Placeholder 3">
            <a:extLst>
              <a:ext uri="{FF2B5EF4-FFF2-40B4-BE49-F238E27FC236}">
                <a16:creationId xmlns:a16="http://schemas.microsoft.com/office/drawing/2014/main" id="{89239993-D41B-33C5-C741-AA85CFE9CD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16" r="21616"/>
          <a:stretch/>
        </p:blipFill>
        <p:spPr/>
      </p:pic>
    </p:spTree>
    <p:extLst>
      <p:ext uri="{BB962C8B-B14F-4D97-AF65-F5344CB8AC3E}">
        <p14:creationId xmlns:p14="http://schemas.microsoft.com/office/powerpoint/2010/main" val="226416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text&#10;&#10;Description automatically generated">
            <a:extLst>
              <a:ext uri="{FF2B5EF4-FFF2-40B4-BE49-F238E27FC236}">
                <a16:creationId xmlns:a16="http://schemas.microsoft.com/office/drawing/2014/main" id="{B1B82D0F-A6B2-94C1-AA4A-4EAE88365E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0" y="379402"/>
            <a:ext cx="9144000" cy="1965959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499CC-18B7-E33C-CCCB-E708F1617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0450" y="2906713"/>
            <a:ext cx="4483100" cy="103338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b="1" i="0">
                <a:effectLst/>
              </a:rPr>
              <a:t>CASPA Applicant User Agreement and Release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3979754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92A7BB9F-E053-9E1C-DA3E-6E03242799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C10D0C-BCF5-2B6F-2AA6-2E50A28AC418}"/>
              </a:ext>
            </a:extLst>
          </p:cNvPr>
          <p:cNvSpPr/>
          <p:nvPr/>
        </p:nvSpPr>
        <p:spPr>
          <a:xfrm>
            <a:off x="1" y="0"/>
            <a:ext cx="9144000" cy="514349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33000"/>
                </a:schemeClr>
              </a:gs>
              <a:gs pos="50000">
                <a:schemeClr val="bg2">
                  <a:shade val="67500"/>
                  <a:satMod val="115000"/>
                  <a:alpha val="49841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22B904-9581-8E9E-8820-8E5770359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46" y="3507150"/>
            <a:ext cx="4483100" cy="1033385"/>
          </a:xfrm>
        </p:spPr>
        <p:txBody>
          <a:bodyPr/>
          <a:lstStyle/>
          <a:p>
            <a:pPr algn="l"/>
            <a:r>
              <a:rPr lang="en-LB" sz="8000"/>
              <a:t>Q&amp;A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CEAE51-F12F-751C-F4BD-BEECBEC6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78866" y="3644037"/>
            <a:ext cx="1740379" cy="99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2783366"/>
            <a:ext cx="2208044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Marc Weinstein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Outside General Counsel for PA Education Association </a:t>
            </a:r>
            <a:endParaRPr sz="1200" dirty="0">
              <a:solidFill>
                <a:schemeClr val="bg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marc@mjweinsteinlaw.com</a:t>
            </a:r>
            <a:endParaRPr sz="2016" dirty="0">
              <a:solidFill>
                <a:schemeClr val="bg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217;g92c1b8851f_1_568">
            <a:extLst>
              <a:ext uri="{FF2B5EF4-FFF2-40B4-BE49-F238E27FC236}">
                <a16:creationId xmlns:a16="http://schemas.microsoft.com/office/drawing/2014/main" id="{53BE3B08-2761-1A49-A435-D93B318F7F6F}"/>
              </a:ext>
            </a:extLst>
          </p:cNvPr>
          <p:cNvSpPr txBox="1"/>
          <p:nvPr/>
        </p:nvSpPr>
        <p:spPr>
          <a:xfrm>
            <a:off x="4572000" y="2803616"/>
            <a:ext cx="2043404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Erika  Brooks</a:t>
            </a:r>
          </a:p>
          <a:p>
            <a:pPr lvl="0">
              <a:buClr>
                <a:schemeClr val="dk1"/>
              </a:buClr>
              <a:buSzPts val="1200"/>
            </a:pPr>
            <a:r>
              <a:rPr lang="en-US" sz="1200" dirty="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PA Education Association </a:t>
            </a:r>
          </a:p>
          <a:p>
            <a:pPr lvl="0">
              <a:buClr>
                <a:schemeClr val="dk1"/>
              </a:buClr>
              <a:buSzPts val="1200"/>
            </a:pPr>
            <a:r>
              <a:rPr lang="en-US" sz="1200" dirty="0" err="1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Ebrooks@PAEAonline.org</a:t>
            </a:r>
            <a:endParaRPr lang="en-US" sz="2016" dirty="0">
              <a:solidFill>
                <a:schemeClr val="bg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>
                <a:latin typeface="Raleway" panose="020B0503030101060003" pitchFamily="34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0257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C6579F-D780-4ED1-6167-CD1E273E86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F4B0E98-B7CA-434B-97F5-C0C47E5BAB76}"/>
              </a:ext>
            </a:extLst>
          </p:cNvPr>
          <p:cNvSpPr/>
          <p:nvPr/>
        </p:nvSpPr>
        <p:spPr>
          <a:xfrm>
            <a:off x="307182" y="310243"/>
            <a:ext cx="5176441" cy="4531787"/>
          </a:xfrm>
          <a:custGeom>
            <a:avLst/>
            <a:gdLst>
              <a:gd name="connsiteX0" fmla="*/ 0 w 6901921"/>
              <a:gd name="connsiteY0" fmla="*/ 0 h 5994401"/>
              <a:gd name="connsiteX1" fmla="*/ 6901921 w 6901921"/>
              <a:gd name="connsiteY1" fmla="*/ 0 h 5994401"/>
              <a:gd name="connsiteX2" fmla="*/ 4900031 w 6901921"/>
              <a:gd name="connsiteY2" fmla="*/ 5994401 h 5994401"/>
              <a:gd name="connsiteX3" fmla="*/ 0 w 6901921"/>
              <a:gd name="connsiteY3" fmla="*/ 5994401 h 5994401"/>
              <a:gd name="connsiteX4" fmla="*/ 0 w 6901921"/>
              <a:gd name="connsiteY4" fmla="*/ 0 h 599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1921" h="5994401">
                <a:moveTo>
                  <a:pt x="0" y="0"/>
                </a:moveTo>
                <a:lnTo>
                  <a:pt x="6901921" y="0"/>
                </a:lnTo>
                <a:lnTo>
                  <a:pt x="4900031" y="5994401"/>
                </a:lnTo>
                <a:lnTo>
                  <a:pt x="0" y="5994401"/>
                </a:lnTo>
                <a:lnTo>
                  <a:pt x="0" y="0"/>
                </a:lnTo>
                <a:close/>
              </a:path>
            </a:pathLst>
          </a:custGeom>
          <a:solidFill>
            <a:srgbClr val="F6F9FC"/>
          </a:solidFill>
          <a:ln>
            <a:noFill/>
          </a:ln>
          <a:effectLst>
            <a:outerShdw blurRad="304800" dist="38100" dir="10800000" algn="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8FF979-ABA8-4A6B-A4F5-18D59D35F948}"/>
              </a:ext>
            </a:extLst>
          </p:cNvPr>
          <p:cNvSpPr/>
          <p:nvPr/>
        </p:nvSpPr>
        <p:spPr>
          <a:xfrm rot="1108761">
            <a:off x="4788912" y="-443500"/>
            <a:ext cx="4993947" cy="6547241"/>
          </a:xfrm>
          <a:custGeom>
            <a:avLst/>
            <a:gdLst>
              <a:gd name="connsiteX0" fmla="*/ 4484865 w 6658596"/>
              <a:gd name="connsiteY0" fmla="*/ 0 h 8729654"/>
              <a:gd name="connsiteX1" fmla="*/ 6658596 w 6658596"/>
              <a:gd name="connsiteY1" fmla="*/ 6504388 h 8729654"/>
              <a:gd name="connsiteX2" fmla="*/ 1 w 6658596"/>
              <a:gd name="connsiteY2" fmla="*/ 8729654 h 8729654"/>
              <a:gd name="connsiteX3" fmla="*/ 1 w 6658596"/>
              <a:gd name="connsiteY3" fmla="*/ 8274380 h 8729654"/>
              <a:gd name="connsiteX4" fmla="*/ 6132776 w 6658596"/>
              <a:gd name="connsiteY4" fmla="*/ 6224840 h 8729654"/>
              <a:gd name="connsiteX5" fmla="*/ 4232774 w 6658596"/>
              <a:gd name="connsiteY5" fmla="*/ 539522 h 8729654"/>
              <a:gd name="connsiteX6" fmla="*/ 0 w 6658596"/>
              <a:gd name="connsiteY6" fmla="*/ 1954092 h 8729654"/>
              <a:gd name="connsiteX7" fmla="*/ 0 w 6658596"/>
              <a:gd name="connsiteY7" fmla="*/ 1498818 h 8729654"/>
              <a:gd name="connsiteX8" fmla="*/ 4484865 w 6658596"/>
              <a:gd name="connsiteY8" fmla="*/ 0 h 872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8596" h="8729654">
                <a:moveTo>
                  <a:pt x="4484865" y="0"/>
                </a:moveTo>
                <a:lnTo>
                  <a:pt x="6658596" y="6504388"/>
                </a:lnTo>
                <a:lnTo>
                  <a:pt x="1" y="8729654"/>
                </a:lnTo>
                <a:lnTo>
                  <a:pt x="1" y="8274380"/>
                </a:lnTo>
                <a:lnTo>
                  <a:pt x="6132776" y="6224840"/>
                </a:lnTo>
                <a:lnTo>
                  <a:pt x="4232774" y="539522"/>
                </a:lnTo>
                <a:lnTo>
                  <a:pt x="0" y="1954092"/>
                </a:lnTo>
                <a:lnTo>
                  <a:pt x="0" y="1498818"/>
                </a:lnTo>
                <a:lnTo>
                  <a:pt x="4484865" y="0"/>
                </a:lnTo>
                <a:close/>
              </a:path>
            </a:pathLst>
          </a:custGeom>
          <a:solidFill>
            <a:schemeClr val="accent1">
              <a:alpha val="701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C8EAD9-4929-4669-BB99-C4907907E188}"/>
              </a:ext>
            </a:extLst>
          </p:cNvPr>
          <p:cNvSpPr txBox="1"/>
          <p:nvPr/>
        </p:nvSpPr>
        <p:spPr>
          <a:xfrm>
            <a:off x="307182" y="475392"/>
            <a:ext cx="5623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/>
                </a:solidFill>
                <a:latin typeface="Raleway" panose="020B0503030101060003" pitchFamily="34" charset="77"/>
              </a:rPr>
              <a:t>Navigating the Impact of Generative AI on the Admission Process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04D431C-3228-4C5F-B3F1-F3FF8F6F8EC0}"/>
              </a:ext>
            </a:extLst>
          </p:cNvPr>
          <p:cNvSpPr txBox="1"/>
          <p:nvPr/>
        </p:nvSpPr>
        <p:spPr>
          <a:xfrm>
            <a:off x="721876" y="2344179"/>
            <a:ext cx="2755166" cy="30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>
                <a:solidFill>
                  <a:srgbClr val="1D0230"/>
                </a:solidFill>
                <a:latin typeface="Raleway" panose="020B0503030101060003" pitchFamily="34" charset="77"/>
              </a:rPr>
              <a:t>Date: July 25, 2023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1738F81-AE47-7229-E358-395B9F7700CA}"/>
              </a:ext>
            </a:extLst>
          </p:cNvPr>
          <p:cNvSpPr/>
          <p:nvPr/>
        </p:nvSpPr>
        <p:spPr>
          <a:xfrm>
            <a:off x="3988536" y="320396"/>
            <a:ext cx="4848282" cy="4515578"/>
          </a:xfrm>
          <a:custGeom>
            <a:avLst/>
            <a:gdLst>
              <a:gd name="connsiteX0" fmla="*/ 1503848 w 4859167"/>
              <a:gd name="connsiteY0" fmla="*/ 7557 h 4519101"/>
              <a:gd name="connsiteX1" fmla="*/ 4859167 w 4859167"/>
              <a:gd name="connsiteY1" fmla="*/ 0 h 4519101"/>
              <a:gd name="connsiteX2" fmla="*/ 4859167 w 4859167"/>
              <a:gd name="connsiteY2" fmla="*/ 4519101 h 4519101"/>
              <a:gd name="connsiteX3" fmla="*/ 0 w 4859167"/>
              <a:gd name="connsiteY3" fmla="*/ 4496430 h 4519101"/>
              <a:gd name="connsiteX4" fmla="*/ 1503848 w 4859167"/>
              <a:gd name="connsiteY4" fmla="*/ 7557 h 4519101"/>
              <a:gd name="connsiteX0" fmla="*/ 1492963 w 4848282"/>
              <a:gd name="connsiteY0" fmla="*/ 7557 h 4519101"/>
              <a:gd name="connsiteX1" fmla="*/ 4848282 w 4848282"/>
              <a:gd name="connsiteY1" fmla="*/ 0 h 4519101"/>
              <a:gd name="connsiteX2" fmla="*/ 4848282 w 4848282"/>
              <a:gd name="connsiteY2" fmla="*/ 4519101 h 4519101"/>
              <a:gd name="connsiteX3" fmla="*/ 0 w 4848282"/>
              <a:gd name="connsiteY3" fmla="*/ 4507316 h 4519101"/>
              <a:gd name="connsiteX4" fmla="*/ 1492963 w 4848282"/>
              <a:gd name="connsiteY4" fmla="*/ 7557 h 451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282" h="4519101">
                <a:moveTo>
                  <a:pt x="1492963" y="7557"/>
                </a:moveTo>
                <a:lnTo>
                  <a:pt x="4848282" y="0"/>
                </a:lnTo>
                <a:lnTo>
                  <a:pt x="4848282" y="4519101"/>
                </a:lnTo>
                <a:lnTo>
                  <a:pt x="0" y="4507316"/>
                </a:lnTo>
                <a:lnTo>
                  <a:pt x="1492963" y="7557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B" sz="1050">
              <a:latin typeface="Raleway" panose="020B05030301010600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F7B11-047A-D324-EF76-FFCDAA12C7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341" y="3393603"/>
            <a:ext cx="2000939" cy="11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27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59A7769-8DDB-148B-F292-7ECCCF113F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5553F-735E-477E-A445-E13DAE9DCE11}"/>
              </a:ext>
            </a:extLst>
          </p:cNvPr>
          <p:cNvSpPr txBox="1"/>
          <p:nvPr/>
        </p:nvSpPr>
        <p:spPr>
          <a:xfrm>
            <a:off x="4807573" y="288194"/>
            <a:ext cx="30869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chemeClr val="tx2"/>
                </a:solidFill>
                <a:latin typeface="Raleway" panose="020B0503030101060003" pitchFamily="34" charset="77"/>
              </a:rPr>
              <a:t>Agenda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6BFF8-ADBA-46B5-B35E-D29BBC93A541}"/>
              </a:ext>
            </a:extLst>
          </p:cNvPr>
          <p:cNvSpPr txBox="1"/>
          <p:nvPr/>
        </p:nvSpPr>
        <p:spPr>
          <a:xfrm>
            <a:off x="4807573" y="1337004"/>
            <a:ext cx="353743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About Us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How Can Generative AI Be Used by Applicants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tx1"/>
                </a:solidFill>
                <a:latin typeface="Raleway" panose="020B0503030101060003" pitchFamily="34" charset="0"/>
              </a:rPr>
              <a:t>ChatGPT</a:t>
            </a:r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 Demo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Generative AI and the Impact on Personal Statements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Ensuring Integrity in the Admissions Process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 panose="020B0503030101060003" pitchFamily="34" charset="0"/>
              </a:rPr>
              <a:t>Questions</a:t>
            </a:r>
          </a:p>
          <a:p>
            <a:pPr marL="228600" indent="-228600">
              <a:buAutoNum type="arabicPeriod"/>
            </a:pPr>
            <a:endParaRPr lang="en-US" sz="1600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228600" indent="-228600">
              <a:buAutoNum type="arabicPeriod"/>
            </a:pPr>
            <a:endParaRPr lang="en-US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16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3C4BC83-244E-7EEA-D884-6982ACCA66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6067" r="19583" b="3516"/>
          <a:stretch/>
        </p:blipFill>
        <p:spPr>
          <a:xfrm>
            <a:off x="6302701" y="1045010"/>
            <a:ext cx="1961134" cy="19611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F0272B-A0D2-CE5E-0A86-B659D27B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B"/>
              <a:t>Meet Our Presenters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5D07C-2EED-2F98-BA2D-6BB8983221FF}"/>
              </a:ext>
            </a:extLst>
          </p:cNvPr>
          <p:cNvSpPr txBox="1"/>
          <p:nvPr/>
        </p:nvSpPr>
        <p:spPr>
          <a:xfrm>
            <a:off x="4096145" y="3126859"/>
            <a:ext cx="16439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Marc Weinstein J.D.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D6A83-D5F2-68AE-5FF8-E47661FA6104}"/>
              </a:ext>
            </a:extLst>
          </p:cNvPr>
          <p:cNvSpPr txBox="1"/>
          <p:nvPr/>
        </p:nvSpPr>
        <p:spPr>
          <a:xfrm>
            <a:off x="4154052" y="3320992"/>
            <a:ext cx="1413863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i="1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Outside General Counsel</a:t>
            </a:r>
          </a:p>
          <a:p>
            <a:pPr algn="ctr"/>
            <a:endParaRPr lang="en-US" sz="825" i="1">
              <a:solidFill>
                <a:srgbClr val="636569"/>
              </a:solidFill>
              <a:latin typeface="Raleway" panose="020B0503030101060003" pitchFamily="34" charset="0"/>
              <a:cs typeface="Poppins" panose="00000500000000000000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D3CA2-6D10-2F47-9448-2637864D8DFF}"/>
              </a:ext>
            </a:extLst>
          </p:cNvPr>
          <p:cNvSpPr txBox="1"/>
          <p:nvPr/>
        </p:nvSpPr>
        <p:spPr>
          <a:xfrm>
            <a:off x="6358411" y="3140595"/>
            <a:ext cx="186513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Erika Brooks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44E40-1FFE-C444-F3C5-0BEAF5A9B434}"/>
              </a:ext>
            </a:extLst>
          </p:cNvPr>
          <p:cNvSpPr txBox="1"/>
          <p:nvPr/>
        </p:nvSpPr>
        <p:spPr>
          <a:xfrm>
            <a:off x="6302701" y="3323320"/>
            <a:ext cx="181817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i="1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Application Services 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6D304D-49A4-7F3B-2F85-28E9C01A7249}"/>
              </a:ext>
            </a:extLst>
          </p:cNvPr>
          <p:cNvSpPr txBox="1"/>
          <p:nvPr/>
        </p:nvSpPr>
        <p:spPr>
          <a:xfrm>
            <a:off x="4326212" y="3533643"/>
            <a:ext cx="118379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PA Education Association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9D982-F9FB-EA9F-A853-B86102DEB321}"/>
              </a:ext>
            </a:extLst>
          </p:cNvPr>
          <p:cNvSpPr txBox="1"/>
          <p:nvPr/>
        </p:nvSpPr>
        <p:spPr>
          <a:xfrm>
            <a:off x="6707009" y="3547379"/>
            <a:ext cx="1183796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1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PA Education Association </a:t>
            </a:r>
          </a:p>
        </p:txBody>
      </p:sp>
      <p:pic>
        <p:nvPicPr>
          <p:cNvPr id="34" name="Picture Placeholder 33" descr="A person with a beard and mustache wearing a blue shirt&#10;&#10;Description automatically generated">
            <a:extLst>
              <a:ext uri="{FF2B5EF4-FFF2-40B4-BE49-F238E27FC236}">
                <a16:creationId xmlns:a16="http://schemas.microsoft.com/office/drawing/2014/main" id="{2A91BA92-1B4C-E956-E1E6-C48C69E78F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-1643" t="-1" r="1643" b="19584"/>
          <a:stretch/>
        </p:blipFill>
        <p:spPr>
          <a:xfrm>
            <a:off x="4028027" y="1045010"/>
            <a:ext cx="1961134" cy="1961134"/>
          </a:xfrm>
        </p:spPr>
      </p:pic>
    </p:spTree>
    <p:extLst>
      <p:ext uri="{BB962C8B-B14F-4D97-AF65-F5344CB8AC3E}">
        <p14:creationId xmlns:p14="http://schemas.microsoft.com/office/powerpoint/2010/main" val="372771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C4F1E29-C670-5964-7F60-6CA1507250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573" y="584490"/>
            <a:ext cx="6038851" cy="3757612"/>
          </a:xfr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B7306A-B816-4D70-A6F0-7D4B7543B926}"/>
              </a:ext>
            </a:extLst>
          </p:cNvPr>
          <p:cNvSpPr/>
          <p:nvPr/>
        </p:nvSpPr>
        <p:spPr>
          <a:xfrm>
            <a:off x="1552574" y="584489"/>
            <a:ext cx="6038851" cy="3757613"/>
          </a:xfrm>
          <a:prstGeom prst="roundRect">
            <a:avLst>
              <a:gd name="adj" fmla="val 6519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Raleway" panose="020B05030301010600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D30F53-8D99-4967-83C3-1ED18779C40B}"/>
              </a:ext>
            </a:extLst>
          </p:cNvPr>
          <p:cNvSpPr txBox="1"/>
          <p:nvPr/>
        </p:nvSpPr>
        <p:spPr>
          <a:xfrm>
            <a:off x="1757227" y="3236276"/>
            <a:ext cx="583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What is your understanding of how Generative AI technology works?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18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4902D51A-4D17-427C-7BF9-AC3D7BFB98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64" b="9964"/>
          <a:stretch/>
        </p:blipFill>
        <p:spPr>
          <a:xfrm>
            <a:off x="0" y="0"/>
            <a:ext cx="9143900" cy="514350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55E103-C277-5FE4-C291-9C622150CB15}"/>
              </a:ext>
            </a:extLst>
          </p:cNvPr>
          <p:cNvSpPr txBox="1"/>
          <p:nvPr/>
        </p:nvSpPr>
        <p:spPr>
          <a:xfrm>
            <a:off x="1897831" y="3919435"/>
            <a:ext cx="4483100" cy="103338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bg1"/>
                </a:solidFill>
                <a:effectLst/>
                <a:latin typeface="Raleway" panose="020B0503030101060003" pitchFamily="34" charset="77"/>
              </a:rPr>
              <a:t>Have you used Generative technology before?</a:t>
            </a:r>
            <a:endParaRPr lang="en-US" sz="26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747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0FA442BF-6DAC-B3D3-FFE7-4261CE162B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5" r="7945" b="2"/>
          <a:stretch/>
        </p:blipFill>
        <p:spPr>
          <a:xfrm>
            <a:off x="20" y="10"/>
            <a:ext cx="3929043" cy="5143490"/>
          </a:xfrm>
          <a:noFill/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3A49D3-175F-19A5-3ECA-7D5B5B2300C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470507" y="1392993"/>
            <a:ext cx="4673493" cy="1178758"/>
          </a:xfrm>
        </p:spPr>
        <p:txBody>
          <a:bodyPr wrap="square" anchor="t">
            <a:noAutofit/>
          </a:bodyPr>
          <a:lstStyle/>
          <a:p>
            <a:pPr marL="7938" indent="0">
              <a:buNone/>
            </a:pPr>
            <a:r>
              <a:rPr lang="en-US" sz="1800" b="1" i="0" u="none" strike="noStrike" dirty="0">
                <a:effectLst/>
              </a:rPr>
              <a:t>Is your Institution making adjustments to user agreements to prohibit the use of generative AI technology during the primary or secondary application?</a:t>
            </a:r>
            <a:endParaRPr lang="en-LB" sz="1800"/>
          </a:p>
        </p:txBody>
      </p:sp>
    </p:spTree>
    <p:extLst>
      <p:ext uri="{BB962C8B-B14F-4D97-AF65-F5344CB8AC3E}">
        <p14:creationId xmlns:p14="http://schemas.microsoft.com/office/powerpoint/2010/main" val="51378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620C59-3E15-0CAC-876E-DA8598D654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46617" r="12867"/>
          <a:stretch/>
        </p:blipFill>
        <p:spPr>
          <a:xfrm>
            <a:off x="0" y="0"/>
            <a:ext cx="3128963" cy="51435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1057F-512E-5BF2-3B71-B4132356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7822" y="2374428"/>
            <a:ext cx="5472350" cy="394643"/>
          </a:xfrm>
        </p:spPr>
        <p:txBody>
          <a:bodyPr/>
          <a:lstStyle/>
          <a:p>
            <a:pPr algn="ctr"/>
            <a:r>
              <a:rPr lang="en-US" dirty="0"/>
              <a:t>How Can Generative AI Be Used by Applicants</a:t>
            </a:r>
            <a:endParaRPr lang="en-L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D7BD4-8E2B-45F2-9480-B848E6744D33}"/>
              </a:ext>
            </a:extLst>
          </p:cNvPr>
          <p:cNvSpPr/>
          <p:nvPr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291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D23F9B-B16B-B5B3-4D4E-F66A979792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55183"/>
            <a:ext cx="8651875" cy="395287"/>
          </a:xfrm>
        </p:spPr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 Demo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6DA4ED-3E12-804D-EF71-1EE0CDCCE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04" y="550470"/>
            <a:ext cx="7237666" cy="42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23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fk6gzjn7dg86d42edyqg9ww1aszv6j"/>
</p:tagLst>
</file>

<file path=ppt/theme/theme1.xml><?xml version="1.0" encoding="utf-8"?>
<a:theme xmlns:a="http://schemas.openxmlformats.org/drawingml/2006/main" name="Office Theme">
  <a:themeElements>
    <a:clrScheme name="Liaison 2023_OK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6E7BA0"/>
      </a:accent3>
      <a:accent4>
        <a:srgbClr val="EAA900"/>
      </a:accent4>
      <a:accent5>
        <a:srgbClr val="B63C25"/>
      </a:accent5>
      <a:accent6>
        <a:srgbClr val="932092"/>
      </a:accent6>
      <a:hlink>
        <a:srgbClr val="002F87"/>
      </a:hlink>
      <a:folHlink>
        <a:srgbClr val="6E7B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600" b="1" i="0" dirty="0">
            <a:solidFill>
              <a:schemeClr val="bg2"/>
            </a:solidFill>
            <a:latin typeface="Raleway" panose="020B0503030101060003" pitchFamily="34" charset="7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17406</TotalTime>
  <Words>382</Words>
  <Application>Microsoft Macintosh PowerPoint</Application>
  <PresentationFormat>On-screen Show (16:9)</PresentationFormat>
  <Paragraphs>52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Raleway</vt:lpstr>
      <vt:lpstr>System Font Regular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Meet Our 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Erika Brooks</cp:lastModifiedBy>
  <cp:revision>5</cp:revision>
  <dcterms:created xsi:type="dcterms:W3CDTF">2014-11-10T20:05:35Z</dcterms:created>
  <dcterms:modified xsi:type="dcterms:W3CDTF">2023-07-25T15:48:25Z</dcterms:modified>
</cp:coreProperties>
</file>